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master"/>
  </p:sldMasterIdLst>
  <p:sldIdLst>
    <p:sldId id="256" r:id="slide1"/>
    <p:sldId id="257" r:id="slide2"/>
    <p:sldId id="258" r:id="slide3"/>
    <p:sldId id="259" r:id="slide4"/>
    <p:sldId id="260" r:id="slide5"/>
    <p:sldId id="261" r:id="slide6"/>
    <p:sldId id="262" r:id="slide7"/>
    <p:sldId id="263" r:id="slide8"/>
    <p:sldId id="264" r:id="slide9"/>
    <p:sldId id="265" r:id="slide10"/>
    <p:sldId id="266" r:id="slide11"/>
    <p:sldId id="267" r:id="slide12"/>
    <p:sldId id="268" r:id="slide13"/>
    <p:sldId id="269" r:id="slide14"/>
    <p:sldId id="270" r:id="slide15"/>
    <p:sldId id="271" r:id="slide16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master" Type="http://schemas.openxmlformats.org/officeDocument/2006/relationships/slideMaster" Target="slideMasters/slideMaster1.xml"/><Relationship Id="slide1" Type="http://schemas.openxmlformats.org/officeDocument/2006/relationships/slide" Target="slides/slide1.xml"/><Relationship Id="slide2" Type="http://schemas.openxmlformats.org/officeDocument/2006/relationships/slide" Target="slides/slide2.xml"/><Relationship Id="slide3" Type="http://schemas.openxmlformats.org/officeDocument/2006/relationships/slide" Target="slides/slide3.xml"/><Relationship Id="slide4" Type="http://schemas.openxmlformats.org/officeDocument/2006/relationships/slide" Target="slides/slide4.xml"/><Relationship Id="slide5" Type="http://schemas.openxmlformats.org/officeDocument/2006/relationships/slide" Target="slides/slide5.xml"/><Relationship Id="slide6" Type="http://schemas.openxmlformats.org/officeDocument/2006/relationships/slide" Target="slides/slide6.xml"/><Relationship Id="slide7" Type="http://schemas.openxmlformats.org/officeDocument/2006/relationships/slide" Target="slides/slide7.xml"/><Relationship Id="slide8" Type="http://schemas.openxmlformats.org/officeDocument/2006/relationships/slide" Target="slides/slide8.xml"/><Relationship Id="slide9" Type="http://schemas.openxmlformats.org/officeDocument/2006/relationships/slide" Target="slides/slide9.xml"/><Relationship Id="slide10" Type="http://schemas.openxmlformats.org/officeDocument/2006/relationships/slide" Target="slides/slide10.xml"/><Relationship Id="slide11" Type="http://schemas.openxmlformats.org/officeDocument/2006/relationships/slide" Target="slides/slide11.xml"/><Relationship Id="slide12" Type="http://schemas.openxmlformats.org/officeDocument/2006/relationships/slide" Target="slides/slide12.xml"/><Relationship Id="slide13" Type="http://schemas.openxmlformats.org/officeDocument/2006/relationships/slide" Target="slides/slide13.xml"/><Relationship Id="slide14" Type="http://schemas.openxmlformats.org/officeDocument/2006/relationships/slide" Target="slides/slide14.xml"/><Relationship Id="slide15" Type="http://schemas.openxmlformats.org/officeDocument/2006/relationships/slide" Target="slides/slide15.xml"/><Relationship Id="slide16" Type="http://schemas.openxmlformats.org/officeDocument/2006/relationships/slide" Target="slides/slide16.xml"/></Relationships>
</file>

<file path=ppt/slideLayouts/_rels/slideLayout1.xml.rels><?xml version="1.0" encoding="UTF-8" standalone="yes"?><Relationships xmlns="http://schemas.openxmlformats.org/package/2006/relationships"><Relationship Id="master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 preserve="1">
  <p:cSld name="Cuader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theme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layout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oceanservice.noaa.gov/facts/light_travel.html" TargetMode="External"/><Relationship Id="link2" Type="http://schemas.openxmlformats.org/officeDocument/2006/relationships/hyperlink" Target="https://www.ncei.noaa.gov/waf/data-atlas-waf/products/html/environmentalPlates/CMECS_PhoticQualityLayerGuidance.htm" TargetMode="External"/></Relationships>
</file>

<file path=ppt/slides/_rels/slide2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oceanservice.noaa.gov/facts/light_travel.html" TargetMode="External"/><Relationship Id="link2" Type="http://schemas.openxmlformats.org/officeDocument/2006/relationships/hyperlink" Target="https://www.ncei.noaa.gov/waf/data-atlas-waf/products/html/environmentalPlates/CMECS_PhoticQualityLayerGuidance.htm" TargetMode="External"/></Relationships>
</file>

<file path=ppt/slides/_rels/slide3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www.siac.gov.co/regional" TargetMode="External"/><Relationship Id="link2" Type="http://schemas.openxmlformats.org/officeDocument/2006/relationships/hyperlink" Target="https://ideam.gov.co/sala-de-prensa/boletines/Bolet%C3%ADn-de-Alertas-Hidrol%C3%B3gicas-%28BAH%29" TargetMode="External"/><Relationship Id="link3" Type="http://schemas.openxmlformats.org/officeDocument/2006/relationships/hyperlink" Target="https://doi.org/10.21068/C2016s01a03" TargetMode="External"/><Relationship Id="link4" Type="http://schemas.openxmlformats.org/officeDocument/2006/relationships/hyperlink" Target="https://doi.org/10.21068/c2019.v20n02a01" TargetMode="External"/><Relationship Id="link5" Type="http://schemas.openxmlformats.org/officeDocument/2006/relationships/hyperlink" Target="https://www.parquesnacionales.gov.co/wp-content/uploads/2020/10/planes-de-manejo-pnn-los-corales-del-rosario-y-san-bernardo.pdf" TargetMode="External"/></Relationships>
</file>

<file path=ppt/slides/_rels/slide4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www.ncei.noaa.gov/waf/data-atlas-waf/products/html/environmentalPlates/CMECS_PhoticQualityLayerGuidance.htm" TargetMode="External"/><Relationship Id="link2" Type="http://schemas.openxmlformats.org/officeDocument/2006/relationships/hyperlink" Target="https://doi.org/10.21068/c2019.v20n02a01" TargetMode="External"/><Relationship Id="link3" Type="http://schemas.openxmlformats.org/officeDocument/2006/relationships/hyperlink" Target="https://www.noaa.gov/education/resource-collections/marine-life/aquatic-food-webs" TargetMode="External"/><Relationship Id="link4" Type="http://schemas.openxmlformats.org/officeDocument/2006/relationships/hyperlink" Target="https://www.epa.gov/nutrientpollution/effects-environment" TargetMode="External"/><Relationship Id="link5" Type="http://schemas.openxmlformats.org/officeDocument/2006/relationships/hyperlink" Target="https://oceanservice.noaa.gov/facts/coral_bleach.html" TargetMode="External"/><Relationship Id="link6" Type="http://schemas.openxmlformats.org/officeDocument/2006/relationships/hyperlink" Target="https://www.parquesnacionales.gov.co/wp-content/uploads/2020/10/planes-de-manejo-pnn-los-corales-del-rosario-y-san-bernardo.pdf" TargetMode="External"/></Relationships>
</file>

<file path=ppt/slides/_rels/slide5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www.noaa.gov/education/resource-collections/marine-life/aquatic-food-webs" TargetMode="External"/><Relationship Id="link2" Type="http://schemas.openxmlformats.org/officeDocument/2006/relationships/hyperlink" Target="https://repository.library.noaa.gov/view/noaa/35467/noaa_35467_DS1.pdf" TargetMode="External"/><Relationship Id="link3" Type="http://schemas.openxmlformats.org/officeDocument/2006/relationships/hyperlink" Target="https://oceanservice.noaa.gov/facts/underwaterplants.html" TargetMode="External"/><Relationship Id="link4" Type="http://schemas.openxmlformats.org/officeDocument/2006/relationships/hyperlink" Target="https://doi.org/10.21068/c2019.v20n02a01" TargetMode="External"/></Relationships>
</file>

<file path=ppt/slides/_rels/slide6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revistas.humboldt.org.co/index.php/biota/article/view/903" TargetMode="External"/><Relationship Id="link2" Type="http://schemas.openxmlformats.org/officeDocument/2006/relationships/hyperlink" Target="https://www.fisheries.noaa.gov/feature-story/restoring-natural-grazing-processes-can-help-coral-reefs" TargetMode="External"/><Relationship Id="link3" Type="http://schemas.openxmlformats.org/officeDocument/2006/relationships/hyperlink" Target="https://oceanservice.noaa.gov/facts/underwaterplants.html" TargetMode="External"/><Relationship Id="link4" Type="http://schemas.openxmlformats.org/officeDocument/2006/relationships/hyperlink" Target="https://oceanservice.noaa.gov/facts/coral_bleach.html" TargetMode="External"/><Relationship Id="link5" Type="http://schemas.openxmlformats.org/officeDocument/2006/relationships/hyperlink" Target="https://www.parquesnacionales.gov.co/wp-content/uploads/2020/10/planes-de-manejo-pnn-los-corales-del-rosario-y-san-bernardo.pdf" TargetMode="External"/></Relationships>
</file>

<file path=ppt/slides/_rels/slide7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www.parquesnacionales.gov.co/wp-content/uploads/2020/10/planes-de-manejo-pnn-los-corales-del-rosario-y-san-bernardo.pdf" TargetMode="External"/><Relationship Id="link2" Type="http://schemas.openxmlformats.org/officeDocument/2006/relationships/hyperlink" Target="https://www.parquesnacionales.gov.co/sala-prensa/conozca-la-alianza-comunitaria-por-el-cuidado-de-los-arrecifes-de-coral-en-el-parque-nacional-natural-corales-del-rosario-y-san-bernardo/" TargetMode="External"/><Relationship Id="link3" Type="http://schemas.openxmlformats.org/officeDocument/2006/relationships/hyperlink" Target="https://oceanservice.noaa.gov/facts/coral_bleach.html" TargetMode="External"/></Relationships>
</file>

<file path=ppt/slides/_rels/slide8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www.parquesnacionales.gov.co/wp-content/uploads/2020/10/planes-de-manejo-pnn-los-corales-del-rosario-y-san-bernardo.pdf" TargetMode="External"/><Relationship Id="link2" Type="http://schemas.openxmlformats.org/officeDocument/2006/relationships/hyperlink" Target="https://www.epa.gov/nutrientpollution/effects-environment" TargetMode="External"/><Relationship Id="link3" Type="http://schemas.openxmlformats.org/officeDocument/2006/relationships/hyperlink" Target="https://oceanservice.noaa.gov/facts/coral_bleach.html" TargetMode="External"/><Relationship Id="link4" Type="http://schemas.openxmlformats.org/officeDocument/2006/relationships/hyperlink" Target="https://www.ncei.noaa.gov/waf/data-atlas-waf/products/html/environmentalPlates/CMECS_PhoticQualityLayerGuidance.htm" TargetMode="External"/></Relationships>
</file>

<file path=ppt/slides/_rels/slide9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www.noaa.gov/education/resource-collections/marine-life/aquatic-food-webs" TargetMode="External"/><Relationship Id="link2" Type="http://schemas.openxmlformats.org/officeDocument/2006/relationships/hyperlink" Target="https://oceanservice.noaa.gov/facts/underwaterplants.html" TargetMode="External"/><Relationship Id="link3" Type="http://schemas.openxmlformats.org/officeDocument/2006/relationships/hyperlink" Target="https://doi.org/10.21068/C2016s01a03" TargetMode="External"/><Relationship Id="link4" Type="http://schemas.openxmlformats.org/officeDocument/2006/relationships/hyperlink" Target="https://www.parquesnacionales.gov.co/wp-content/uploads/2020/10/planes-de-manejo-pnn-los-corales-del-rosario-y-san-bernardo.pdf" TargetMode="External"/><Relationship Id="link5" Type="http://schemas.openxmlformats.org/officeDocument/2006/relationships/hyperlink" Target="https://www.epa.gov/report-environment/wetlands" TargetMode="External"/></Relationships>
</file>

<file path=ppt/slides/_rels/slide10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www.parquesnacionales.gov.co/sala-prensa/conozca-la-alianza-comunitaria-por-el-cuidado-de-los-arrecifes-de-coral-en-el-parque-nacional-natural-corales-del-rosario-y-san-bernardo/" TargetMode="External"/><Relationship Id="link2" Type="http://schemas.openxmlformats.org/officeDocument/2006/relationships/hyperlink" Target="https://www.parquesnacionales.gov.co/wp-content/uploads/2020/10/planes-de-manejo-pnn-los-corales-del-rosario-y-san-bernardo.pdf" TargetMode="External"/><Relationship Id="link3" Type="http://schemas.openxmlformats.org/officeDocument/2006/relationships/hyperlink" Target="https://www.epa.gov/nutrientpollution/effects-environment" TargetMode="External"/><Relationship Id="link4" Type="http://schemas.openxmlformats.org/officeDocument/2006/relationships/hyperlink" Target="https://doi.org/10.21068/C2016s01a03" TargetMode="External"/><Relationship Id="link5" Type="http://schemas.openxmlformats.org/officeDocument/2006/relationships/hyperlink" Target="https://www.ncei.noaa.gov/waf/data-atlas-waf/products/html/environmentalPlates/CMECS_PhoticQualityLayerGuidance.htm" TargetMode="External"/></Relationships>
</file>

<file path=ppt/slides/_rels/slide11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www.ncei.noaa.gov/waf/data-atlas-waf/products/html/environmentalPlates/CMECS_PhoticQualityLayerGuidance.htm" TargetMode="External"/><Relationship Id="link2" Type="http://schemas.openxmlformats.org/officeDocument/2006/relationships/hyperlink" Target="https://www.epa.gov/nutrientpollution/effects-environment" TargetMode="External"/><Relationship Id="link3" Type="http://schemas.openxmlformats.org/officeDocument/2006/relationships/hyperlink" Target="https://oceanservice.noaa.gov/facts/coral_bleach.html" TargetMode="External"/></Relationships>
</file>

<file path=ppt/slides/_rels/slide12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www.ncei.noaa.gov/waf/data-atlas-waf/products/html/environmentalPlates/CMECS_PhoticQualityLayerGuidance.htm" TargetMode="External"/><Relationship Id="link2" Type="http://schemas.openxmlformats.org/officeDocument/2006/relationships/hyperlink" Target="https://doi.org/10.21068/c2019.v20n02a01" TargetMode="External"/></Relationships>
</file>

<file path=ppt/slides/_rels/slide13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www.epa.gov/nutrientpollution/effects-environment" TargetMode="External"/></Relationships>
</file>

<file path=ppt/slides/_rels/slide14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oceanservice.noaa.gov/facts/coral_bleach.html" TargetMode="External"/><Relationship Id="link2" Type="http://schemas.openxmlformats.org/officeDocument/2006/relationships/hyperlink" Target="https://www.parquesnacionales.gov.co/wp-content/uploads/2020/10/planes-de-manejo-pnn-los-corales-del-rosario-y-san-bernardo.pdf" TargetMode="External"/></Relationships>
</file>

<file path=ppt/slides/_rels/slide15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oceanservice.noaa.gov/facts/light_travel.html" TargetMode="External"/><Relationship Id="link2" Type="http://schemas.openxmlformats.org/officeDocument/2006/relationships/hyperlink" Target="https://www.ncei.noaa.gov/waf/data-atlas-waf/products/html/environmentalPlates/CMECS_PhoticQualityLayerGuidance.htm" TargetMode="External"/><Relationship Id="link3" Type="http://schemas.openxmlformats.org/officeDocument/2006/relationships/hyperlink" Target="https://www.siac.gov.co/regional" TargetMode="External"/><Relationship Id="link4" Type="http://schemas.openxmlformats.org/officeDocument/2006/relationships/hyperlink" Target="https://ideam.gov.co/sala-de-prensa/boletines/Bolet%C3%ADn-de-Alertas-Hidrol%C3%B3gicas-%28BAH%29" TargetMode="External"/><Relationship Id="link5" Type="http://schemas.openxmlformats.org/officeDocument/2006/relationships/hyperlink" Target="https://www.parquesnacionales.gov.co/wp-content/uploads/2020/10/planes-de-manejo-pnn-los-corales-del-rosario-y-san-bernardo.pdf" TargetMode="External"/><Relationship Id="link6" Type="http://schemas.openxmlformats.org/officeDocument/2006/relationships/hyperlink" Target="https://www.parquesnacionales.gov.co/sala-prensa/conozca-la-alianza-comunitaria-por-el-cuidado-de-los-arrecifes-de-coral-en-el-parque-nacional-natural-corales-del-rosario-y-san-bernardo/" TargetMode="External"/><Relationship Id="link7" Type="http://schemas.openxmlformats.org/officeDocument/2006/relationships/hyperlink" Target="https://doi.org/10.21068/C2016s01a03" TargetMode="External"/><Relationship Id="link8" Type="http://schemas.openxmlformats.org/officeDocument/2006/relationships/hyperlink" Target="https://doi.org/10.21068/c2019.v20n02a01" TargetMode="External"/></Relationships>
</file>

<file path=ppt/slides/_rels/slide16.xml.rels><?xml version="1.0" encoding="UTF-8" standalone="yes"?><Relationships xmlns="http://schemas.openxmlformats.org/package/2006/relationships"><Relationship Id="layout" Type="http://schemas.openxmlformats.org/officeDocument/2006/relationships/slideLayout" Target="../slideLayouts/slideLayout1.xml"/><Relationship Id="link1" Type="http://schemas.openxmlformats.org/officeDocument/2006/relationships/hyperlink" Target="https://revistas.humboldt.org.co/index.php/biota/article/view/903" TargetMode="External"/><Relationship Id="link2" Type="http://schemas.openxmlformats.org/officeDocument/2006/relationships/hyperlink" Target="https://www.noaa.gov/education/resource-collections/marine-life/aquatic-food-webs" TargetMode="External"/><Relationship Id="link3" Type="http://schemas.openxmlformats.org/officeDocument/2006/relationships/hyperlink" Target="https://repository.library.noaa.gov/view/noaa/35467/noaa_35467_DS1.pdf" TargetMode="External"/><Relationship Id="link4" Type="http://schemas.openxmlformats.org/officeDocument/2006/relationships/hyperlink" Target="https://www.fisheries.noaa.gov/feature-story/restoring-natural-grazing-processes-can-help-coral-reefs" TargetMode="External"/><Relationship Id="link5" Type="http://schemas.openxmlformats.org/officeDocument/2006/relationships/hyperlink" Target="https://oceanservice.noaa.gov/facts/underwaterplants.html" TargetMode="External"/><Relationship Id="link6" Type="http://schemas.openxmlformats.org/officeDocument/2006/relationships/hyperlink" Target="https://www.epa.gov/nutrientpollution/effects-environment" TargetMode="External"/><Relationship Id="link7" Type="http://schemas.openxmlformats.org/officeDocument/2006/relationships/hyperlink" Target="https://oceanservice.noaa.gov/facts/coral_bleach.html" TargetMode="External"/><Relationship Id="link8" Type="http://schemas.openxmlformats.org/officeDocument/2006/relationships/hyperlink" Target="https://www.epa.gov/report-environment/wetlands" TargetMode="Externa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 name="Ecosistemas fóticos en Colombia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Cuaderno de agua · Exposición de 15 minutos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Ecosistemas fóticos en Colombia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¿Qué ocurre con la vida acuática cuando cambia la luz?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Integrante 1 · 0–3 min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Concepto y luz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Integrante 2 · 3–6 min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Colombia y factores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Integrante 3 · 6–9 min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Red y habitantes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Integrante 4 · 9–12 min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Presiones y cuidado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NOAA · luz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NOAA · transparencia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1 / 16</a:t>
            </a:r>
            <a:endParaRPr lang="es-CO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 name="La luz define la zona.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Qué son los ecosistemas fóticos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La luz define la zona.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667512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Son las zonas iluminadas de los ambientes acuáticos donde hay suficiente luz para la fotosíntesis. No son un solo bioma fijo: esta zona funcional aparece en distintos cuerpos de agua.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Su profundidad depende de la transparencia. Los primeros 200 metros son una referencia común en océano abierto y claro, no una regla universal para mares, ríos o ciénagas.</a:t>
            </a:r>
            <a:endParaRPr lang="es-CO"/>
          </a:p>
        </p:txBody>
      </p:sp>
      <p:sp>
        <p:nvSpPr>
          <p:cNvPr id="10" name="Zona de luz"/>
          <p:cNvSpPr txBox="1"/>
          <p:nvPr/>
        </p:nvSpPr>
        <p:spPr>
          <a:xfrm>
            <a:off x="7772400" y="1737360"/>
            <a:ext cx="3749040" cy="1188720"/>
          </a:xfrm>
          <a:prstGeom prst="rect">
            <a:avLst/>
          </a:prstGeom>
          <a:solidFill>
            <a:srgbClr val="B6D7D0"/>
          </a:solidFill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2000" b="1" i="0">
                <a:solidFill>
                  <a:srgbClr val="173E46"/>
                </a:solidFill>
                <a:latin typeface="Calibri"/>
              </a:rPr>
              <a:t>Fótica o eufótica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400" b="0" i="0">
                <a:solidFill>
                  <a:srgbClr val="173E46"/>
                </a:solidFill>
                <a:latin typeface="Calibri"/>
              </a:rPr>
              <a:t>Luz suficiente para fotosíntesis</a:t>
            </a:r>
            <a:endParaRPr lang="es-CO"/>
          </a:p>
        </p:txBody>
      </p:sp>
      <p:sp>
        <p:nvSpPr>
          <p:cNvPr id="11" name="Zona de luz"/>
          <p:cNvSpPr txBox="1"/>
          <p:nvPr/>
        </p:nvSpPr>
        <p:spPr>
          <a:xfrm>
            <a:off x="7772400" y="3017520"/>
            <a:ext cx="3749040" cy="1188720"/>
          </a:xfrm>
          <a:prstGeom prst="rect">
            <a:avLst/>
          </a:prstGeom>
          <a:solidFill>
            <a:srgbClr val="315F6C"/>
          </a:solidFill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2000" b="1" i="0">
                <a:solidFill>
                  <a:srgbClr val="F8F5EB"/>
                </a:solidFill>
                <a:latin typeface="Calibri"/>
              </a:rPr>
              <a:t>Disfótica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400" b="0" i="0">
                <a:solidFill>
                  <a:srgbClr val="F8F5EB"/>
                </a:solidFill>
                <a:latin typeface="Calibri"/>
              </a:rPr>
              <a:t>Luz tenue; fotosíntesis insuficiente</a:t>
            </a:r>
            <a:endParaRPr lang="es-CO"/>
          </a:p>
        </p:txBody>
      </p:sp>
      <p:sp>
        <p:nvSpPr>
          <p:cNvPr id="12" name="Zona de luz"/>
          <p:cNvSpPr txBox="1"/>
          <p:nvPr/>
        </p:nvSpPr>
        <p:spPr>
          <a:xfrm>
            <a:off x="7772400" y="4297680"/>
            <a:ext cx="3749040" cy="1188720"/>
          </a:xfrm>
          <a:prstGeom prst="rect">
            <a:avLst/>
          </a:prstGeom>
          <a:solidFill>
            <a:srgbClr val="173E46"/>
          </a:solidFill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2000" b="1" i="0">
                <a:solidFill>
                  <a:srgbClr val="F8F5EB"/>
                </a:solidFill>
                <a:latin typeface="Calibri"/>
              </a:rPr>
              <a:t>Afótica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400" b="0" i="0">
                <a:solidFill>
                  <a:srgbClr val="F8F5EB"/>
                </a:solidFill>
                <a:latin typeface="Calibri"/>
              </a:rPr>
              <a:t>No llega luz solar</a:t>
            </a:r>
            <a:endParaRPr lang="es-CO"/>
          </a:p>
        </p:txBody>
      </p:sp>
      <p:sp>
        <p:nvSpPr>
          <p:cNvPr id="14" name="Alcance del esquema"/>
          <p:cNvSpPr txBox="1"/>
          <p:nvPr/>
        </p:nvSpPr>
        <p:spPr>
          <a:xfrm>
            <a:off x="7772400" y="5577840"/>
            <a:ext cx="374904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100" b="0" i="0">
                <a:solidFill>
                  <a:srgbClr val="173E46"/>
                </a:solidFill>
                <a:latin typeface="Calibri"/>
              </a:rPr>
              <a:t>Superficie ↓ profundidad · Sin escala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NOAA · luz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NOAA · transparencia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2 / 16</a:t>
            </a:r>
            <a:endParaRPr lang="es-CO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 name="Dos mares. Muchas aguas interiores.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Dónde están en Colombia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Dos mares. Muchas aguas interiores.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La franja iluminada está en el mar Caribe colombiano, incluido San Andrés y Providencia, y en el océano Pacífico colombiano.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También está en las aguas superficiales de ríos, ciénagas, lagunas, humedales y embalses. Las cinco grandes áreas hidrográficas son Magdalena–Cauca, Caribe, Pacífico, Orinoco y Amazonas.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En la ciénaga de Ayapel se ha estudiado cómo cambia el fitoplancton entre períodos de inundación y sequía. Es un ejemplo continental: la zona fótica no es exclusivamente marina.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SIAC · regiones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IDEAM · cuencas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3"/>
              </a:rPr>
              <a:t> · Biota · humedales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4"/>
              </a:rPr>
              <a:t> · Biota · Ayapel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5"/>
              </a:rPr>
              <a:t> · PNN · plan de manejo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3 / 16</a:t>
            </a:r>
            <a:endParaRPr lang="es-CO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 name="El agua también filtra la luz.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Factores ambientales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El agua también filtra la luz.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Las partículas suspendidas absorben y dispersan la luz. Cuando aumenta la turbidez, la luz penetra menos y la zona de fotosíntesis puede hacerse más superficial.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En todos los ambientes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Luz, transparencia y turbidez condicionan la fotosíntesis. Temperatura, nutrientes y oxígeno disuelto influyen en el funcionamiento de las comunidades.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En el mar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Salinidad, corrientes, oleaje y sustrato modulan el hábitat y el transporte de organismos y materiales.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En aguas continentales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Caudal, profundidad, inundación y sedimentos cambian las condiciones del agua y la distribución de los productores.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NOAA · transparencia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Biota · Ayapel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3"/>
              </a:rPr>
              <a:t> · NOAA · red trófica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4"/>
              </a:rPr>
              <a:t> · EPA · nutrientes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5"/>
              </a:rPr>
              <a:t> · NOAA · blanqueamiento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6"/>
              </a:rPr>
              <a:t> · PNN · plan de manejo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4 / 16</a:t>
            </a:r>
            <a:endParaRPr lang="es-CO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 name="De la luz a una red de vida.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Organización ecológica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De la luz a una red de vida.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El fitoplancton está en la base de muchas redes alimentarias acuáticas. El esquema conecta rutas posibles: no todos estos organismos conviven en cada sitio.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Productores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Fitoplancton, macroalgas, pastos marinos, perifiton y plantas acuáticas. El perifiton reúne organismos adheridos a superficies; su componente fotosintético actúa como productor.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Consumidores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Zooplancton, invertebrados, peces, aves, tortugas y otros depredadores. Su dieta determina su función; las tortugas, por ejemplo, no ocupan todas el mismo nivel.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Descomponedores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Bacterias y hongos transforman materia orgánica muerta y liberan nutrientes que vuelven a estar disponibles para los productores.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NOAA · red trófica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NOAA · descomposición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3"/>
              </a:rPr>
              <a:t> · NOAA · pastos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4"/>
              </a:rPr>
              <a:t> · Biota · Ayapel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5 / 16</a:t>
            </a:r>
            <a:endParaRPr lang="es-CO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 name="Pequeños productores, grandes conexiones.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Flora, fauna y conservación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Pequeños productores, grandes conexiones.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El fitoplancton incluye organismos microscópicos fotosintéticos. En el Caribe oceánico colombiano se han documentado comunidades diversas mediante investigaciones de varios años.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Peces herbívoros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Al consumir algas pueden limitar su crecimiento y favorecer el espacio disponible para el asentamiento de corales. Su efecto depende del lugar y de otros herbívoros.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Praderas de pastos marinos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Son plantas con flores, no algas. Proporcionan alimento y refugio, sostienen zonas de cría y ayudan a estabilizar los sedimentos.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Arrecifes someros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Los corales son animales. Muchos viven con algas simbióticas que fotosintetizan; la estructura del arrecife ofrece hábitat para otros organismos.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Biota · fitoplancton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NOAA · herbivoría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3"/>
              </a:rPr>
              <a:t> · NOAA · pastos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4"/>
              </a:rPr>
              <a:t> · NOAA · blanqueamiento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5"/>
              </a:rPr>
              <a:t> · PNN · plan de manejo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6 / 16</a:t>
            </a:r>
            <a:endParaRPr lang="es-CO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 name="Dos corales del Caribe colombiano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Ambientes someros iluminados · Esquemas de forma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Dos corales del Caribe colombiano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Los corales son animales. Muchos viven con algas simbióticas que fotosintetizan; la estructura del arrecife ofrece hábitat para otros organismos.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El calentamiento del agua puede causar estrés térmico. Las amenazas se combinan con enfermedades y daños físicos; ninguna causa explica por sí sola todos los cambios ecológicos.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1">
                <a:solidFill>
                  <a:srgbClr val="173E46"/>
                </a:solidFill>
                <a:latin typeface="Calibri"/>
              </a:rPr>
              <a:t>Acropora palmata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Coral cuerno de alce. Ramas anchas y aplanadas. Ejemplo de coral constructor de arrecifes someros del Caribe colombiano.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1">
                <a:solidFill>
                  <a:srgbClr val="173E46"/>
                </a:solidFill>
                <a:latin typeface="Calibri"/>
              </a:rPr>
              <a:t>Acropora cervicornis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Coral cuerno de ciervo. Ramas delgadas y ramificadas. También está presente en el Caribe colombiano y en iniciativas de restauración.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PNN · plan de manejo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PNN · restauración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3"/>
              </a:rPr>
              <a:t> · NOAA · blanqueamiento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7 / 16</a:t>
            </a:r>
            <a:endParaRPr lang="es-CO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 name="Lo que ocurre en tierra llega al agua.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Intervenciones humanas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Lo que ocurre en tierra llega al agua.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Deforestación, erosión y minería pueden aumentar el aporte de sedimentos. La escorrentía agrícola y las aguas residuales pueden aportar nutrientes; los residuos, el turismo no regulado y la sobrepesca añaden presiones distintas.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Deforestación y erosión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Más sedimentos suspendidos → Menor penetración de luz → Menos fotosíntesis en productores sumergidos.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Vertimientos y fertilizantes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Exceso de nutrientes → Proliferación de algas y sombreado → La descomposición puede agotar oxígeno y afectar peces.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Emisiones que favorecen el calentamiento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Agua más cálida y estrés térmico → Se altera la simbiosis coral–alga → Blanqueamiento y menor aporte de energía al coral.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PNN · plan de manejo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EPA · nutrientes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3"/>
              </a:rPr>
              <a:t> · NOAA · blanqueamiento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4"/>
              </a:rPr>
              <a:t> · NOAA · transparencia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8 / 16</a:t>
            </a:r>
            <a:endParaRPr lang="es-CO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 name="Cuidar el agua empieza en la cuenca.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Servicios ecosistémicos y acciones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Cuidar el agua empieza en la cuenca.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Los beneficios dependen de cada ambiente. La zona iluminada sostiene producción y redes alimentarias; arrecifes, praderas y humedales contribuyen con funciones diferentes.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Alimento y biodiversidad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Redes alimentarias y hábitats sostienen peces, otros organismos y actividades pesqueras.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Protección costera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Los arrecifes amortiguan oleaje; los pastos contribuyen a estabilizar sedimentos.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Regulación hídrica y calidad del agua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Los humedales retienen y liberan agua; su vegetación y suelos participan en el filtrado de contaminantes.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NOAA · red trófica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NOAA · pastos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3"/>
              </a:rPr>
              <a:t> · Biota · humedales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4"/>
              </a:rPr>
              <a:t> · PNN · plan de manejo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5"/>
              </a:rPr>
              <a:t> · EPA · servicios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9 / 16</a:t>
            </a:r>
            <a:endParaRPr lang="es-CO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 name="Acciones y restauración comunitaria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Servicios ecosistémicos y acciones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Acciones y restauración comunitaria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En Corales del Rosario y San Bernardo, guías, pescadores y líderes locales participan en guarderías de coral con apoyo técnico. Es un ejemplo colombiano de restauración comunitaria.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Tratar y prevenir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Manejar aguas residuales y escorrentía agrícola; reducir erosión y aportes de sedimentos.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Proteger y usar con cuidado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Conservar cuencas y humedales, respetar áreas protegidas y practicar turismo responsable.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Observar para decidir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Monitorear transparencia, nutrientes y comunidades; ajustar el manejo con evidencia local.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PNN · restauración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PNN · plan de manejo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3"/>
              </a:rPr>
              <a:t> · EPA · nutrientes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4"/>
              </a:rPr>
              <a:t> · Biota · humedales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5"/>
              </a:rPr>
              <a:t> · NOAA · transparencia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10 / 16</a:t>
            </a:r>
            <a:endParaRPr lang="es-CO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 name="Actividad en grupos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12–15 min · Conversar, contrastar y compartir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Actividad en grupos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En la actividad en vivo, escaneen el QR para responder tres preguntas y valorar la claridad del tema. La sesión dura tres minutos. Si no pueden conectar los teléfonos, elijan un escenario de la alternativa local y conversen sobre sus relaciones ecológicas.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Más sedimentos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Después de perder vegetación en una cuenca, la lluvia arrastra suelo hacia una ciénaga. El agua se vuelve más turbia.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Nutrientes en exceso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A una laguna llegan aguas residuales o escorrentía con fertilizantes. Aumenta el aporte de nitrógeno y fósforo.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Un arrecife más cálido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Un arrecife somero atraviesa un período de agua inusualmente cálida. Algunos corales muestran señales de estrés.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NOAA · transparencia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EPA · nutrientes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3"/>
              </a:rPr>
              <a:t> · NOAA · blanqueamiento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11 / 16</a:t>
            </a:r>
            <a:endParaRPr lang="es-CO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 name="Más sedimentos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Actividad · Explicación para el cierre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Más sedimentos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Después de perder vegetación en una cuenca, la lluvia arrastra suelo hacia una ciénaga. El agua se vuelve más turbia.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¿Qué factor se altera primero?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Los sedimentos suspendidos aumentan la turbidez; no es necesario que cambie la salinidad.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¿Qué pasa con la luz?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Las partículas absorben y dispersan luz: puede llegar menos a las plantas del fondo. La zona fótica puede hacerse menos profunda.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¿Qué consecuencia es probable?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Si llega menos luz, los productores sumergidos pueden fotosintetizar menos. La magnitud depende del sitio y de cuánto dure la turbidez.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NOAA · transparencia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Biota · Ayapel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12 / 16</a:t>
            </a:r>
            <a:endParaRPr lang="es-CO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 name="Nutrientes en exceso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Actividad · Explicación para el cierre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Nutrientes en exceso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A una laguna llegan aguas residuales o escorrentía con fertilizantes. Aumenta el aporte de nitrógeno y fósforo.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¿Qué factor se altera primero?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El aporte inicial aumenta los nutrientes. El oxígeno puede disminuir después, durante la respiración y descomposición de biomasa.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¿Cómo cambia el equilibrio?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El enriquecimiento puede favorecer un crecimiento excesivo de algas que sombrea a otros productores. Más nutrientes no siempre significan un ecosistema más sano.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¿Qué consecuencia es probable?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La descomposición consume oxígeno y puede afectar a peces e invertebrados. No toda proliferación de algas es tóxica ni toda laguna responde igual.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EPA · nutrientes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13 / 16</a:t>
            </a:r>
            <a:endParaRPr lang="es-CO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 name="Un arrecife más cálido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Actividad · Explicación para el cierre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Un arrecife más cálido</a:t>
            </a:r>
            <a:endParaRPr lang="es-CO"/>
          </a:p>
        </p:txBody>
      </p:sp>
      <p:sp>
        <p:nvSpPr>
          <p:cNvPr id="4" name="Contenido editable"/>
          <p:cNvSpPr txBox="1"/>
          <p:nvPr/>
        </p:nvSpPr>
        <p:spPr>
          <a:xfrm>
            <a:off x="594360" y="1691640"/>
            <a:ext cx="10972800" cy="4434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0" i="0">
                <a:solidFill>
                  <a:srgbClr val="173E46"/>
                </a:solidFill>
                <a:latin typeface="Calibri"/>
              </a:rPr>
              <a:t>Un arrecife somero atraviesa un período de agua inusualmente cálida. Algunos corales muestran señales de estrés.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¿Qué factor se altera primero?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El cambio inicial es la temperatura. El agua puede seguir clara mientras los corales sufren estrés térmico.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¿Qué relación puede alterarse?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El estrés térmico puede provocar la pérdida de algas simbióticas. Esto causa blanqueamiento y reduce el aporte de energía al coral.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800" b="1" i="0">
                <a:solidFill>
                  <a:srgbClr val="173E46"/>
                </a:solidFill>
                <a:latin typeface="Calibri"/>
              </a:rPr>
              <a:t>¿Qué consecuencia es probable?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600" b="0" i="0">
                <a:solidFill>
                  <a:srgbClr val="173E46"/>
                </a:solidFill>
                <a:latin typeface="Calibri"/>
              </a:rPr>
              <a:t>El coral blanqueado está vivo, pero es más vulnerable. Puede recuperarse si el estrés disminuye; si persiste, puede morir y afectar al hábitat arrecifal.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r>
              <a:rPr lang="es-CO" sz="900" b="0" i="0">
                <a:solidFill>
                  <a:srgbClr val="173E46"/>
                </a:solidFill>
                <a:latin typeface="Calibri"/>
                <a:hlinkClick r:id="link1"/>
              </a:rPr>
              <a:t>NOAA · blanqueamiento</a:t>
            </a:r>
            <a:r>
              <a:rPr lang="es-CO" sz="900" b="0" i="0">
                <a:solidFill>
                  <a:srgbClr val="173E46"/>
                </a:solidFill>
                <a:latin typeface="Calibri"/>
                <a:hlinkClick r:id="link2"/>
              </a:rPr>
              <a:t> · PNN · plan de manejo</a:t>
            </a:r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14 / 16</a:t>
            </a:r>
            <a:endParaRPr lang="es-CO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 name="Seguir la evidencia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Bibliografía pública · 1 de 2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Seguir la evidencia</a:t>
            </a:r>
            <a:endParaRPr lang="es-CO"/>
          </a:p>
        </p:txBody>
      </p:sp>
      <p:sp>
        <p:nvSpPr>
          <p:cNvPr id="10" name="Referencia"/>
          <p:cNvSpPr txBox="1"/>
          <p:nvPr/>
        </p:nvSpPr>
        <p:spPr>
          <a:xfrm>
            <a:off x="594360" y="1737360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1"/>
              </a:rPr>
              <a:t>How far does light travel in the ocean?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NOAA National Ocean Service · s. f.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1"/>
              </a:rPr>
              <a:t>https://oceanservice.noaa.gov/facts/light_travel.html</a:t>
            </a:r>
            <a:endParaRPr lang="es-CO"/>
          </a:p>
        </p:txBody>
      </p:sp>
      <p:sp>
        <p:nvSpPr>
          <p:cNvPr id="11" name="Referencia"/>
          <p:cNvSpPr txBox="1"/>
          <p:nvPr/>
        </p:nvSpPr>
        <p:spPr>
          <a:xfrm>
            <a:off x="594360" y="2807208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2"/>
              </a:rPr>
              <a:t>CMECS Application for Photic Quality — Euphotic Depth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NOAA NCEI · 2012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2"/>
              </a:rPr>
              <a:t>https://www.ncei.noaa.gov/waf/data-atlas-waf/products/html/environmentalPlates/CMECS_PhoticQualityLayerGuidance.htm</a:t>
            </a:r>
            <a:endParaRPr lang="es-CO"/>
          </a:p>
        </p:txBody>
      </p:sp>
      <p:sp>
        <p:nvSpPr>
          <p:cNvPr id="12" name="Referencia"/>
          <p:cNvSpPr txBox="1"/>
          <p:nvPr/>
        </p:nvSpPr>
        <p:spPr>
          <a:xfrm>
            <a:off x="594360" y="3877056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3"/>
              </a:rPr>
              <a:t>Regional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Sistema de Información Ambiental de Colombia · s. f.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3"/>
              </a:rPr>
              <a:t>https://www.siac.gov.co/regional</a:t>
            </a:r>
            <a:endParaRPr lang="es-CO"/>
          </a:p>
        </p:txBody>
      </p:sp>
      <p:sp>
        <p:nvSpPr>
          <p:cNvPr id="13" name="Referencia"/>
          <p:cNvSpPr txBox="1"/>
          <p:nvPr/>
        </p:nvSpPr>
        <p:spPr>
          <a:xfrm>
            <a:off x="594360" y="4946904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4"/>
              </a:rPr>
              <a:t>Boletín de Alertas Hidrológicas: áreas hidrográficas de Colombia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IDEAM · s. f.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4"/>
              </a:rPr>
              <a:t>https://ideam.gov.co/sala-de-prensa/boletines/Bolet%C3%ADn-de-Alertas-Hidrol%C3%B3gicas-%28BAH%29</a:t>
            </a:r>
            <a:endParaRPr lang="es-CO"/>
          </a:p>
        </p:txBody>
      </p:sp>
      <p:sp>
        <p:nvSpPr>
          <p:cNvPr id="14" name="Referencia"/>
          <p:cNvSpPr txBox="1"/>
          <p:nvPr/>
        </p:nvSpPr>
        <p:spPr>
          <a:xfrm>
            <a:off x="6217920" y="1737360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5"/>
              </a:rPr>
              <a:t>Plan de manejo PNN Los Corales del Rosario y de San Bernardo 2019–2024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Parques Nacionales Naturales de Colombia · 2020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5"/>
              </a:rPr>
              <a:t>https://www.parquesnacionales.gov.co/wp-content/uploads/2020/10/planes-de-manejo-pnn-los-corales-del-rosario-y-san-bernardo.pdf</a:t>
            </a:r>
            <a:endParaRPr lang="es-CO"/>
          </a:p>
        </p:txBody>
      </p:sp>
      <p:sp>
        <p:nvSpPr>
          <p:cNvPr id="15" name="Referencia"/>
          <p:cNvSpPr txBox="1"/>
          <p:nvPr/>
        </p:nvSpPr>
        <p:spPr>
          <a:xfrm>
            <a:off x="6217920" y="2807208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6"/>
              </a:rPr>
              <a:t>Conozca la alianza comunitaria por el cuidado de los arrecifes de coral en Corales del Rosario y San Bernardo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Parques Nacionales Naturales de Colombia · 2026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6"/>
              </a:rPr>
              <a:t>https://www.parquesnacionales.gov.co/sala-prensa/conozca-la-alianza-comunitaria-por-el-cuidado-de-los-arrecifes-de-coral-en-el-parque-nacional-natural-corales-del-rosario-y-san-bernardo/</a:t>
            </a:r>
            <a:endParaRPr lang="es-CO"/>
          </a:p>
        </p:txBody>
      </p:sp>
      <p:sp>
        <p:nvSpPr>
          <p:cNvPr id="16" name="Referencia"/>
          <p:cNvSpPr txBox="1"/>
          <p:nvPr/>
        </p:nvSpPr>
        <p:spPr>
          <a:xfrm>
            <a:off x="6217920" y="3877056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7"/>
              </a:rPr>
              <a:t>Identificación espacial de los sistemas de humedales continentales de Colombia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Flórez et al. · Biota Colombiana · 2016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7"/>
              </a:rPr>
              <a:t>https://doi.org/10.21068/C2016s01a03</a:t>
            </a:r>
            <a:endParaRPr lang="es-CO"/>
          </a:p>
        </p:txBody>
      </p:sp>
      <p:sp>
        <p:nvSpPr>
          <p:cNvPr id="17" name="Referencia"/>
          <p:cNvSpPr txBox="1"/>
          <p:nvPr/>
        </p:nvSpPr>
        <p:spPr>
          <a:xfrm>
            <a:off x="6217920" y="4946904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8"/>
              </a:rPr>
              <a:t>Variación temporal de la morfología funcional del fitoplancton en una planicie inundable del Caribe colombiano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Zabala Agudelo et al. · Biota Colombiana · 2019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8"/>
              </a:rPr>
              <a:t>https://doi.org/10.21068/c2019.v20n02a01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15 / 16</a:t>
            </a:r>
            <a:endParaRPr lang="es-CO"/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 name="Seguir la evidencia">
    <p:bg>
      <p:bgPr>
        <a:solidFill>
          <a:srgbClr val="F8F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ma"/>
          <p:cNvSpPr txBox="1"/>
          <p:nvPr/>
        </p:nvSpPr>
        <p:spPr>
          <a:xfrm>
            <a:off x="594360" y="27432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200" b="0" i="0">
                <a:solidFill>
                  <a:srgbClr val="173E46"/>
                </a:solidFill>
                <a:latin typeface="Calibri"/>
              </a:rPr>
              <a:t>Bibliografía pública · 2 de 2</a:t>
            </a:r>
            <a:endParaRPr lang="es-CO"/>
          </a:p>
        </p:txBody>
      </p:sp>
      <p:sp>
        <p:nvSpPr>
          <p:cNvPr id="3" name="Título"/>
          <p:cNvSpPr txBox="1"/>
          <p:nvPr/>
        </p:nvSpPr>
        <p:spPr>
          <a:xfrm>
            <a:off x="594360" y="73152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3000" b="1" i="0">
                <a:solidFill>
                  <a:srgbClr val="173E46"/>
                </a:solidFill>
                <a:latin typeface="Calibri"/>
              </a:rPr>
              <a:t>Seguir la evidencia</a:t>
            </a:r>
            <a:endParaRPr lang="es-CO"/>
          </a:p>
        </p:txBody>
      </p:sp>
      <p:sp>
        <p:nvSpPr>
          <p:cNvPr id="10" name="Referencia"/>
          <p:cNvSpPr txBox="1"/>
          <p:nvPr/>
        </p:nvSpPr>
        <p:spPr>
          <a:xfrm>
            <a:off x="594360" y="1737360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1"/>
              </a:rPr>
              <a:t>Fitoplancton de la provincia oceánica del mar Caribe colombiano. Diez años de historia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Rodríguez-Moreno et al. · Biota Colombiana · 2022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1"/>
              </a:rPr>
              <a:t>https://revistas.humboldt.org.co/index.php/biota/article/view/903</a:t>
            </a:r>
            <a:endParaRPr lang="es-CO"/>
          </a:p>
        </p:txBody>
      </p:sp>
      <p:sp>
        <p:nvSpPr>
          <p:cNvPr id="11" name="Referencia"/>
          <p:cNvSpPr txBox="1"/>
          <p:nvPr/>
        </p:nvSpPr>
        <p:spPr>
          <a:xfrm>
            <a:off x="594360" y="2807208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2"/>
              </a:rPr>
              <a:t>Aquatic food webs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NOAA Education · s. f.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2"/>
              </a:rPr>
              <a:t>https://www.noaa.gov/education/resource-collections/marine-life/aquatic-food-webs</a:t>
            </a:r>
            <a:endParaRPr lang="es-CO"/>
          </a:p>
        </p:txBody>
      </p:sp>
      <p:sp>
        <p:nvSpPr>
          <p:cNvPr id="12" name="Referencia"/>
          <p:cNvSpPr txBox="1"/>
          <p:nvPr/>
        </p:nvSpPr>
        <p:spPr>
          <a:xfrm>
            <a:off x="594360" y="3877056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3"/>
              </a:rPr>
              <a:t>Determine components of the food web in an estuary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NOAA Institutional Repository · s. f.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3"/>
              </a:rPr>
              <a:t>https://repository.library.noaa.gov/view/noaa/35467/noaa_35467_DS1.pdf</a:t>
            </a:r>
            <a:endParaRPr lang="es-CO"/>
          </a:p>
        </p:txBody>
      </p:sp>
      <p:sp>
        <p:nvSpPr>
          <p:cNvPr id="13" name="Referencia"/>
          <p:cNvSpPr txBox="1"/>
          <p:nvPr/>
        </p:nvSpPr>
        <p:spPr>
          <a:xfrm>
            <a:off x="594360" y="4946904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4"/>
              </a:rPr>
              <a:t>Restoring Natural Grazing Processes Can Help Coral Reefs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NOAA Fisheries · 2019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4"/>
              </a:rPr>
              <a:t>https://www.fisheries.noaa.gov/feature-story/restoring-natural-grazing-processes-can-help-coral-reefs</a:t>
            </a:r>
            <a:endParaRPr lang="es-CO"/>
          </a:p>
        </p:txBody>
      </p:sp>
      <p:sp>
        <p:nvSpPr>
          <p:cNvPr id="14" name="Referencia"/>
          <p:cNvSpPr txBox="1"/>
          <p:nvPr/>
        </p:nvSpPr>
        <p:spPr>
          <a:xfrm>
            <a:off x="6217920" y="1737360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5"/>
              </a:rPr>
              <a:t>Why are aquatic plants so important?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NOAA National Ocean Service · s. f.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5"/>
              </a:rPr>
              <a:t>https://oceanservice.noaa.gov/facts/underwaterplants.html</a:t>
            </a:r>
            <a:endParaRPr lang="es-CO"/>
          </a:p>
        </p:txBody>
      </p:sp>
      <p:sp>
        <p:nvSpPr>
          <p:cNvPr id="15" name="Referencia"/>
          <p:cNvSpPr txBox="1"/>
          <p:nvPr/>
        </p:nvSpPr>
        <p:spPr>
          <a:xfrm>
            <a:off x="6217920" y="2807208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6"/>
              </a:rPr>
              <a:t>The Effects: Environment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US Environmental Protection Agency · s. f.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6"/>
              </a:rPr>
              <a:t>https://www.epa.gov/nutrientpollution/effects-environment</a:t>
            </a:r>
            <a:endParaRPr lang="es-CO"/>
          </a:p>
        </p:txBody>
      </p:sp>
      <p:sp>
        <p:nvSpPr>
          <p:cNvPr id="16" name="Referencia"/>
          <p:cNvSpPr txBox="1"/>
          <p:nvPr/>
        </p:nvSpPr>
        <p:spPr>
          <a:xfrm>
            <a:off x="6217920" y="3877056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7"/>
              </a:rPr>
              <a:t>What is coral bleaching?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NOAA National Ocean Service · s. f.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7"/>
              </a:rPr>
              <a:t>https://oceanservice.noaa.gov/facts/coral_bleach.html</a:t>
            </a:r>
            <a:endParaRPr lang="es-CO"/>
          </a:p>
        </p:txBody>
      </p:sp>
      <p:sp>
        <p:nvSpPr>
          <p:cNvPr id="17" name="Referencia"/>
          <p:cNvSpPr txBox="1"/>
          <p:nvPr/>
        </p:nvSpPr>
        <p:spPr>
          <a:xfrm>
            <a:off x="6217920" y="4946904"/>
            <a:ext cx="5303520" cy="100584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300" b="1" i="0">
                <a:solidFill>
                  <a:srgbClr val="173E46"/>
                </a:solidFill>
                <a:latin typeface="Calibri"/>
                <a:hlinkClick r:id="link8"/>
              </a:rPr>
              <a:t>Wetlands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US Environmental Protection Agency · s. f.</a:t>
            </a:r>
            <a:endParaRPr lang="es-CO"/>
          </a:p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800" b="0" i="0">
                <a:solidFill>
                  <a:srgbClr val="173E46"/>
                </a:solidFill>
                <a:latin typeface="Calibri"/>
                <a:hlinkClick r:id="link8"/>
              </a:rPr>
              <a:t>https://www.epa.gov/report-environment/wetlands</a:t>
            </a:r>
            <a:endParaRPr lang="es-CO"/>
          </a:p>
        </p:txBody>
      </p:sp>
      <p:sp>
        <p:nvSpPr>
          <p:cNvPr id="90" name="Fuentes"/>
          <p:cNvSpPr txBox="1"/>
          <p:nvPr/>
        </p:nvSpPr>
        <p:spPr>
          <a:xfrm>
            <a:off x="594360" y="6263640"/>
            <a:ext cx="987552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endParaRPr lang="es-CO"/>
          </a:p>
        </p:txBody>
      </p:sp>
      <p:sp>
        <p:nvSpPr>
          <p:cNvPr id="91" name="Número de diapositiva"/>
          <p:cNvSpPr txBox="1"/>
          <p:nvPr/>
        </p:nvSpPr>
        <p:spPr>
          <a:xfrm>
            <a:off x="10607040" y="6263640"/>
            <a:ext cx="914400" cy="411480"/>
          </a:xfrm>
          <a:prstGeom prst="rect">
            <a:avLst/>
          </a:prstGeom>
          <a:noFill/>
          <a:ln>
            <a:noFill/>
          </a:ln>
        </p:spPr>
        <p:txBody>
          <a:bodyPr wrap="square" lIns="73152" rIns="73152" tIns="45720" bIns="45720">
            <a:noAutofit/>
          </a:bodyPr>
          <a:lstStyle/>
          <a:p>
            <a:pPr>
              <a:lnSpc>
                <a:spcPct val="110000"/>
              </a:lnSpc>
              <a:spcAft>
                <a:spcPts val="400"/>
              </a:spcAft>
            </a:pPr>
            <a:r>
              <a:rPr lang="es-CO" sz="1000" b="0" i="0">
                <a:solidFill>
                  <a:srgbClr val="173E46"/>
                </a:solidFill>
                <a:latin typeface="Calibri"/>
              </a:rPr>
              <a:t>16 / 16</a:t>
            </a:r>
            <a:endParaRPr lang="es-C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aderno de agua">
  <a:themeElements>
    <a:clrScheme name="Agua">
      <a:dk1>
        <a:srgbClr val="173E46"/>
      </a:dk1>
      <a:lt1>
        <a:srgbClr val="F8F5EB"/>
      </a:lt1>
      <a:dk2>
        <a:srgbClr val="315F6C"/>
      </a:dk2>
      <a:lt2>
        <a:srgbClr val="E4D7B5"/>
      </a:lt2>
      <a:accent1>
        <a:srgbClr val="4E8F94"/>
      </a:accent1>
      <a:accent2>
        <a:srgbClr val="52765A"/>
      </a:accent2>
      <a:accent3>
        <a:srgbClr val="A57948"/>
      </a:accent3>
      <a:accent4>
        <a:srgbClr val="B6D7D0"/>
      </a:accent4>
      <a:accent5>
        <a:srgbClr val="315F6C"/>
      </a:accent5>
      <a:accent6>
        <a:srgbClr val="E4D7B5"/>
      </a:accent6>
      <a:hlink>
        <a:srgbClr val="315F6C"/>
      </a:hlink>
      <a:folHlink>
        <a:srgbClr val="52765A"/>
      </a:folHlink>
    </a:clrScheme>
    <a:fontScheme name="Legibl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obri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  <a:prstDash val="solid"/>
        </a:ln>
        <a:ln w="9525">
          <a:solidFill>
            <a:schemeClr val="phClr"/>
          </a:solidFill>
          <a:prstDash val="solid"/>
        </a:ln>
        <a:ln w="9525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